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League Gothic" charset="1" panose="00000500000000000000"/>
      <p:regular r:id="rId38"/>
    </p:embeddedFont>
    <p:embeddedFont>
      <p:font typeface="Muli" charset="1" panose="00000500000000000000"/>
      <p:regular r:id="rId39"/>
    </p:embeddedFont>
    <p:embeddedFont>
      <p:font typeface="Canva Sans" charset="1" panose="020B0503030501040103"/>
      <p:regular r:id="rId40"/>
    </p:embeddedFont>
    <p:embeddedFont>
      <p:font typeface="Muli Bold Italics" charset="1" panose="00000800000000000000"/>
      <p:regular r:id="rId41"/>
    </p:embeddedFont>
    <p:embeddedFont>
      <p:font typeface="Muli Italics" charset="1" panose="00000500000000000000"/>
      <p:regular r:id="rId42"/>
    </p:embeddedFont>
    <p:embeddedFont>
      <p:font typeface="Canva Sans Bold" charset="1" panose="020B0803030501040103"/>
      <p:regular r:id="rId43"/>
    </p:embeddedFont>
    <p:embeddedFont>
      <p:font typeface="Muli Bold" charset="1" panose="000008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bi.gov/how-we-can-help-you/more-fbi-services-and-information/ucr?utm_source=chatgpt.com" TargetMode="External" Type="http://schemas.openxmlformats.org/officeDocument/2006/relationships/hyperlink"/><Relationship Id="rId3" Target="https://www.fbi.gov/file-repository/pias/pia-uniform-crime-reporting-system-020823.pdf?utm_source=chatgpt.com" TargetMode="External" Type="http://schemas.openxmlformats.org/officeDocument/2006/relationships/hyperlink"/><Relationship Id="rId4" Target="https://ucr.fbi.gov/hate-crime/2018/resource-pages/methodology?utm_source=chatgpt.com" TargetMode="External" Type="http://schemas.openxmlformats.org/officeDocument/2006/relationships/hyperlink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4586" y="2518980"/>
            <a:ext cx="13658828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0"/>
              </a:lnSpc>
            </a:pPr>
            <a:r>
              <a:rPr lang="en-US" sz="15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TREND ANALYSIS OF HATE CRIMES IN THE 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0861" y="971550"/>
            <a:ext cx="806627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499" spc="52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TOKYO INTERNATIONAL UNIVERSITY</a:t>
            </a:r>
          </a:p>
          <a:p>
            <a:pPr algn="ctr">
              <a:lnSpc>
                <a:spcPts val="2610"/>
              </a:lnSpc>
            </a:pPr>
          </a:p>
          <a:p>
            <a:pPr algn="ctr">
              <a:lnSpc>
                <a:spcPts val="3624"/>
              </a:lnSpc>
            </a:pPr>
            <a:r>
              <a:rPr lang="en-US" sz="2499" spc="52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PYTHON FOR DATA SCIENCE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7889783"/>
            <a:ext cx="18288000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Lancelot Tabiaat - Adiya Koblandy - Toan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54537" y="6910005"/>
            <a:ext cx="9978926" cy="780415"/>
            <a:chOff x="0" y="0"/>
            <a:chExt cx="13305234" cy="10405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143228" y="-38100"/>
              <a:ext cx="7018778" cy="393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0"/>
                </a:lnSpc>
              </a:pPr>
              <a:r>
                <a:rPr lang="en-US" sz="1800" spc="37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27 OCTOBER, 2026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8925"/>
              <a:ext cx="1330523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-------------------------------------------------------------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38774"/>
            <a:ext cx="1871990" cy="2807984"/>
          </a:xfrm>
          <a:custGeom>
            <a:avLst/>
            <a:gdLst/>
            <a:ahLst/>
            <a:cxnLst/>
            <a:rect r="r" b="b" t="t" l="l"/>
            <a:pathLst>
              <a:path h="2807984" w="1871990">
                <a:moveTo>
                  <a:pt x="0" y="0"/>
                </a:moveTo>
                <a:lnTo>
                  <a:pt x="1871990" y="0"/>
                </a:lnTo>
                <a:lnTo>
                  <a:pt x="1871990" y="2807985"/>
                </a:lnTo>
                <a:lnTo>
                  <a:pt x="0" y="2807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79758" y="1740472"/>
            <a:ext cx="12928485" cy="2908909"/>
          </a:xfrm>
          <a:custGeom>
            <a:avLst/>
            <a:gdLst/>
            <a:ahLst/>
            <a:cxnLst/>
            <a:rect r="r" b="b" t="t" l="l"/>
            <a:pathLst>
              <a:path h="2908909" w="12928485">
                <a:moveTo>
                  <a:pt x="0" y="0"/>
                </a:moveTo>
                <a:lnTo>
                  <a:pt x="12928484" y="0"/>
                </a:lnTo>
                <a:lnTo>
                  <a:pt x="12928484" y="2908909"/>
                </a:lnTo>
                <a:lnTo>
                  <a:pt x="0" y="2908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30684" y="4324035"/>
            <a:ext cx="10306" cy="31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64878" y="4930013"/>
            <a:ext cx="10306" cy="34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01069" y="1454909"/>
            <a:ext cx="106985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79758" y="735132"/>
            <a:ext cx="12497406" cy="66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6"/>
              </a:lnSpc>
            </a:pPr>
            <a:r>
              <a:rPr lang="en-US" sz="386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Top 10 Most</a:t>
            </a:r>
            <a:r>
              <a:rPr lang="en-US" sz="386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Variable Hate Crime Categories Over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9758" y="4932324"/>
            <a:ext cx="12928485" cy="450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104" indent="-348552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Calculate</a:t>
            </a:r>
            <a:r>
              <a:rPr lang="en-US" sz="322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 variance for every hate-crime related column.</a:t>
            </a:r>
          </a:p>
          <a:p>
            <a:pPr algn="l" marL="697104" indent="-348552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Selected the top 10 categories with the greatest month-to-month changes.</a:t>
            </a:r>
          </a:p>
          <a:p>
            <a:pPr algn="l" marL="697104" indent="-348552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Plotted them to observe which types of hate crimes show the most volatility.</a:t>
            </a:r>
          </a:p>
          <a:p>
            <a:pPr algn="l" marL="697104" indent="-348552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Reveals dynamic categories where hate incidents rise or fall sharply over time.</a:t>
            </a:r>
          </a:p>
          <a:p>
            <a:pPr algn="l">
              <a:lnSpc>
                <a:spcPts val="452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954" y="-375292"/>
            <a:ext cx="1871990" cy="2807984"/>
          </a:xfrm>
          <a:custGeom>
            <a:avLst/>
            <a:gdLst/>
            <a:ahLst/>
            <a:cxnLst/>
            <a:rect r="r" b="b" t="t" l="l"/>
            <a:pathLst>
              <a:path h="2807984" w="1871990">
                <a:moveTo>
                  <a:pt x="0" y="0"/>
                </a:moveTo>
                <a:lnTo>
                  <a:pt x="1871989" y="0"/>
                </a:lnTo>
                <a:lnTo>
                  <a:pt x="1871989" y="2807984"/>
                </a:lnTo>
                <a:lnTo>
                  <a:pt x="0" y="2807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5063" y="1810716"/>
            <a:ext cx="14587400" cy="7877196"/>
          </a:xfrm>
          <a:custGeom>
            <a:avLst/>
            <a:gdLst/>
            <a:ahLst/>
            <a:cxnLst/>
            <a:rect r="r" b="b" t="t" l="l"/>
            <a:pathLst>
              <a:path h="7877196" w="14587400">
                <a:moveTo>
                  <a:pt x="0" y="0"/>
                </a:moveTo>
                <a:lnTo>
                  <a:pt x="14587399" y="0"/>
                </a:lnTo>
                <a:lnTo>
                  <a:pt x="14587399" y="7877196"/>
                </a:lnTo>
                <a:lnTo>
                  <a:pt x="0" y="7877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39238" y="4994275"/>
            <a:ext cx="9525" cy="2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893571" y="5577864"/>
            <a:ext cx="95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86668" y="459379"/>
            <a:ext cx="821749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EXPLORATORY DATA ANALYSIS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3384" y="1024137"/>
            <a:ext cx="60412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RESEARCH QUESTION 1</a:t>
            </a:r>
          </a:p>
        </p:txBody>
      </p:sp>
      <p:sp>
        <p:nvSpPr>
          <p:cNvPr name="AutoShape 4" id="4"/>
          <p:cNvSpPr/>
          <p:nvPr/>
        </p:nvSpPr>
        <p:spPr>
          <a:xfrm>
            <a:off x="5876974" y="2421136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123094" y="4826521"/>
            <a:ext cx="9580" cy="57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01995"/>
            <a:ext cx="16230600" cy="537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Research question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How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d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 the 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frequency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of hate crimes b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twe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en racial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or 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ethnic groups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in the US differ over time.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Null Hypothesis (H₀)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There is no significant difference in the frequency of hate crimes among different racial or ethnic groups over time.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Alternative Hypothesis (H₁)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There is a significant difference in the frequency of hate crimes among different racial or ethnic groups over time.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9847" y="528350"/>
            <a:ext cx="12847873" cy="6707025"/>
          </a:xfrm>
          <a:custGeom>
            <a:avLst/>
            <a:gdLst/>
            <a:ahLst/>
            <a:cxnLst/>
            <a:rect r="r" b="b" t="t" l="l"/>
            <a:pathLst>
              <a:path h="6707025" w="12847873">
                <a:moveTo>
                  <a:pt x="0" y="0"/>
                </a:moveTo>
                <a:lnTo>
                  <a:pt x="12847873" y="0"/>
                </a:lnTo>
                <a:lnTo>
                  <a:pt x="12847873" y="6707025"/>
                </a:lnTo>
                <a:lnTo>
                  <a:pt x="0" y="6707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5798" y="356900"/>
            <a:ext cx="21580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ANOVA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2163" y="7710471"/>
            <a:ext cx="14503675" cy="201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ANOVA test results:</a:t>
            </a:r>
          </a:p>
          <a:p>
            <a:pPr algn="ctr">
              <a:lnSpc>
                <a:spcPts val="4067"/>
              </a:lnSpc>
            </a:pPr>
            <a:r>
              <a:rPr lang="en-US" sz="290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F-statistic: 3665.100</a:t>
            </a:r>
          </a:p>
          <a:p>
            <a:pPr algn="ctr">
              <a:lnSpc>
                <a:spcPts val="4067"/>
              </a:lnSpc>
            </a:pPr>
            <a:r>
              <a:rPr lang="en-US" sz="290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P-value: 0.000000</a:t>
            </a:r>
          </a:p>
          <a:p>
            <a:pPr algn="ctr">
              <a:lnSpc>
                <a:spcPts val="4067"/>
              </a:lnSpc>
            </a:pPr>
            <a:r>
              <a:rPr lang="en-US" sz="290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Reject H₀ → Significant difference in hate crime frequency across racial/ethnic groups.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759" y="2962347"/>
            <a:ext cx="15328481" cy="6591247"/>
          </a:xfrm>
          <a:custGeom>
            <a:avLst/>
            <a:gdLst/>
            <a:ahLst/>
            <a:cxnLst/>
            <a:rect r="r" b="b" t="t" l="l"/>
            <a:pathLst>
              <a:path h="6591247" w="15328481">
                <a:moveTo>
                  <a:pt x="0" y="0"/>
                </a:moveTo>
                <a:lnTo>
                  <a:pt x="15328482" y="0"/>
                </a:lnTo>
                <a:lnTo>
                  <a:pt x="15328482" y="6591247"/>
                </a:lnTo>
                <a:lnTo>
                  <a:pt x="0" y="6591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49299" y="222250"/>
            <a:ext cx="656302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KRUSKAL</a:t>
            </a:r>
            <a:r>
              <a:rPr lang="en-US" sz="8499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 WALLIS TEST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8044" y="1873322"/>
            <a:ext cx="14199611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Similar to ANOVA but it doesnt assume a normal distribution, which is safer for our data set seeing as its a count based dataframe.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6342" y="2165582"/>
            <a:ext cx="9024571" cy="7456552"/>
          </a:xfrm>
          <a:custGeom>
            <a:avLst/>
            <a:gdLst/>
            <a:ahLst/>
            <a:cxnLst/>
            <a:rect r="r" b="b" t="t" l="l"/>
            <a:pathLst>
              <a:path h="7456552" w="9024571">
                <a:moveTo>
                  <a:pt x="0" y="0"/>
                </a:moveTo>
                <a:lnTo>
                  <a:pt x="9024572" y="0"/>
                </a:lnTo>
                <a:lnTo>
                  <a:pt x="9024572" y="7456552"/>
                </a:lnTo>
                <a:lnTo>
                  <a:pt x="0" y="7456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3070" y="622532"/>
            <a:ext cx="1080704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VISUALIZATION WITH BOX PLOT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01207" y="2032232"/>
            <a:ext cx="7028451" cy="70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088" indent="-296544" lvl="1">
              <a:lnSpc>
                <a:spcPts val="4642"/>
              </a:lnSpc>
              <a:buFont typeface="Arial"/>
              <a:buChar char="•"/>
            </a:pPr>
            <a:r>
              <a:rPr lang="en-US" sz="274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White: highest median an</a:t>
            </a:r>
            <a:r>
              <a:rPr lang="en-US" sz="274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 widest spread, consistently high counts with large variability.</a:t>
            </a:r>
          </a:p>
          <a:p>
            <a:pPr algn="l" marL="593088" indent="-296544" lvl="1">
              <a:lnSpc>
                <a:spcPts val="4642"/>
              </a:lnSpc>
              <a:buFont typeface="Arial"/>
              <a:buChar char="•"/>
            </a:pPr>
            <a:r>
              <a:rPr lang="en-US" sz="274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Black or African American: second-highest median; moderate spread.</a:t>
            </a:r>
          </a:p>
          <a:p>
            <a:pPr algn="l" marL="593088" indent="-296544" lvl="1">
              <a:lnSpc>
                <a:spcPts val="4642"/>
              </a:lnSpc>
              <a:buFont typeface="Arial"/>
              <a:buChar char="•"/>
            </a:pPr>
            <a:r>
              <a:rPr lang="en-US" sz="274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Multiple: mid-level counts but quite variable (long whiskers).</a:t>
            </a:r>
          </a:p>
          <a:p>
            <a:pPr algn="l" marL="593088" indent="-296544" lvl="1">
              <a:lnSpc>
                <a:spcPts val="4642"/>
              </a:lnSpc>
              <a:buFont typeface="Arial"/>
              <a:buChar char="•"/>
            </a:pPr>
            <a:r>
              <a:rPr lang="en-US" sz="274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Asian and American Indian or Alaska Native: low medians, relatively tight spread.</a:t>
            </a:r>
          </a:p>
          <a:p>
            <a:pPr algn="l" marL="593088" indent="-296544" lvl="1">
              <a:lnSpc>
                <a:spcPts val="4642"/>
              </a:lnSpc>
              <a:buFont typeface="Arial"/>
              <a:buChar char="•"/>
            </a:pPr>
            <a:r>
              <a:rPr lang="en-US" sz="274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Native Hawaiian or Other Pacific Islander: lowest counts overall.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59884" y="866775"/>
            <a:ext cx="616823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RESEARCH QUESTION 2</a:t>
            </a:r>
          </a:p>
        </p:txBody>
      </p:sp>
      <p:sp>
        <p:nvSpPr>
          <p:cNvPr name="AutoShape 4" id="4"/>
          <p:cNvSpPr/>
          <p:nvPr/>
        </p:nvSpPr>
        <p:spPr>
          <a:xfrm>
            <a:off x="5897880" y="226377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123094" y="4826521"/>
            <a:ext cx="9580" cy="57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18313"/>
            <a:ext cx="16230600" cy="477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Research Question: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How does the relationship between</a:t>
            </a:r>
            <a:r>
              <a:rPr lang="en-US" sz="3399" i="true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 intimidation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and </a:t>
            </a:r>
            <a:r>
              <a:rPr lang="en-US" sz="3399" i="true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aggravated assault change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over time?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Null Hypothesis (H₀)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There is no correlation between intimidation and aggrevated assault over time.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Alternative Hypothesis (H₁)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Increases in intimidation hate crimes also leads to increases of aggravated assault over time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4D4D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6486" y="2218380"/>
            <a:ext cx="149950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 for the Audience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757473"/>
            <a:ext cx="16230600" cy="19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9"/>
              </a:lnSpc>
              <a:spcBef>
                <a:spcPct val="0"/>
              </a:spcBef>
            </a:pPr>
            <a:r>
              <a:rPr lang="en-US" sz="57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Are words just words, or do you think words are a precursor for action?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5012" y="1028700"/>
            <a:ext cx="13015094" cy="7190840"/>
          </a:xfrm>
          <a:custGeom>
            <a:avLst/>
            <a:gdLst/>
            <a:ahLst/>
            <a:cxnLst/>
            <a:rect r="r" b="b" t="t" l="l"/>
            <a:pathLst>
              <a:path h="7190840" w="13015094">
                <a:moveTo>
                  <a:pt x="0" y="0"/>
                </a:moveTo>
                <a:lnTo>
                  <a:pt x="13015095" y="0"/>
                </a:lnTo>
                <a:lnTo>
                  <a:pt x="13015095" y="7190840"/>
                </a:lnTo>
                <a:lnTo>
                  <a:pt x="0" y="7190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566" y="92075"/>
            <a:ext cx="1499198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INTIMIDATION VS AGGRAVATED ASSAULTS: MONTHLY TRENDS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35012" y="8425994"/>
            <a:ext cx="13015094" cy="160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943" indent="-333472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Both series rise an</a:t>
            </a:r>
            <a:r>
              <a:rPr lang="en-US" sz="308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 fall in broadly similar periods.</a:t>
            </a:r>
          </a:p>
          <a:p>
            <a:pPr algn="l" marL="666943" indent="-333472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Intimidation is much larger in magnitude; </a:t>
            </a: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     </a:t>
            </a:r>
            <a:r>
              <a:rPr lang="en-US" sz="308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aggravated assault tracks the ups/downs with a smaller amplitude.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30621"/>
            <a:ext cx="16230600" cy="5619845"/>
          </a:xfrm>
          <a:custGeom>
            <a:avLst/>
            <a:gdLst/>
            <a:ahLst/>
            <a:cxnLst/>
            <a:rect r="r" b="b" t="t" l="l"/>
            <a:pathLst>
              <a:path h="5619845" w="16230600">
                <a:moveTo>
                  <a:pt x="0" y="0"/>
                </a:moveTo>
                <a:lnTo>
                  <a:pt x="16230600" y="0"/>
                </a:lnTo>
                <a:lnTo>
                  <a:pt x="16230600" y="5619845"/>
                </a:lnTo>
                <a:lnTo>
                  <a:pt x="0" y="5619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82133" y="923925"/>
            <a:ext cx="121237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CORRELATION BETWEEN INTIMIDATION AND AGGRAVATED ASSAULTS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75400" y="7760016"/>
            <a:ext cx="5337200" cy="42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3"/>
              </a:lnSpc>
            </a:pPr>
            <a:r>
              <a:rPr lang="en-US" b="true" sz="323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 r = 0.764, </a:t>
            </a:r>
            <a:r>
              <a:rPr lang="en-US" b="true" sz="323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p-value = 0.0000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276146"/>
            <a:ext cx="16230600" cy="109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Reject </a:t>
            </a:r>
            <a:r>
              <a:rPr lang="en-US"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Null Hypothesis (H₀): There is no correlation between intimidation and aggravated assault over time.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4586" y="2518980"/>
            <a:ext cx="13658828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0"/>
              </a:lnSpc>
            </a:pPr>
            <a:r>
              <a:rPr lang="en-US" sz="15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ANALYSIS OF HATE CRIMES IN THE US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154537" y="6910005"/>
            <a:ext cx="9978926" cy="780415"/>
            <a:chOff x="0" y="0"/>
            <a:chExt cx="13305234" cy="10405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143228" y="-38100"/>
              <a:ext cx="7018778" cy="393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8925"/>
              <a:ext cx="1330523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-------------------------------------------------------------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87525"/>
            <a:ext cx="9532089" cy="7470775"/>
          </a:xfrm>
          <a:custGeom>
            <a:avLst/>
            <a:gdLst/>
            <a:ahLst/>
            <a:cxnLst/>
            <a:rect r="r" b="b" t="t" l="l"/>
            <a:pathLst>
              <a:path h="7470775" w="9532089">
                <a:moveTo>
                  <a:pt x="0" y="0"/>
                </a:moveTo>
                <a:lnTo>
                  <a:pt x="9532089" y="0"/>
                </a:lnTo>
                <a:lnTo>
                  <a:pt x="9532089" y="7470775"/>
                </a:lnTo>
                <a:lnTo>
                  <a:pt x="0" y="7470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14616" y="1787525"/>
            <a:ext cx="6544684" cy="7470775"/>
            <a:chOff x="0" y="0"/>
            <a:chExt cx="1723703" cy="19676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3703" cy="1967611"/>
            </a:xfrm>
            <a:custGeom>
              <a:avLst/>
              <a:gdLst/>
              <a:ahLst/>
              <a:cxnLst/>
              <a:rect r="r" b="b" t="t" l="l"/>
              <a:pathLst>
                <a:path h="1967611" w="1723703">
                  <a:moveTo>
                    <a:pt x="0" y="0"/>
                  </a:moveTo>
                  <a:lnTo>
                    <a:pt x="1723703" y="0"/>
                  </a:lnTo>
                  <a:lnTo>
                    <a:pt x="1723703" y="1967611"/>
                  </a:lnTo>
                  <a:lnTo>
                    <a:pt x="0" y="1967611"/>
                  </a:lnTo>
                  <a:close/>
                </a:path>
              </a:pathLst>
            </a:custGeom>
            <a:solidFill>
              <a:srgbClr val="4D4D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23703" cy="2024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90872" indent="-345436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Upward trend: The scatter shows a clear positive slope.</a:t>
              </a:r>
            </a:p>
            <a:p>
              <a:pPr algn="l" marL="690872" indent="-345436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Pearson’s r ≈ 0.76 → strong positive association.</a:t>
              </a:r>
            </a:p>
            <a:p>
              <a:pPr algn="l" marL="690872" indent="-345436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Significance: p ≈ 0.000 (&lt; 0.05) → reject H₀</a:t>
              </a:r>
            </a:p>
            <a:p>
              <a:pPr algn="l" marL="690872" indent="-345436" lvl="1">
                <a:lnSpc>
                  <a:spcPts val="44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Months with higher Intimidation tend to coincide with higher Aggravated Assault counts.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82133" y="544513"/>
            <a:ext cx="121237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CORRELATION BETWEEN INTIMIDATION AND AGGRAVATED ASSAULTS  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4D4D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71096" y="866775"/>
            <a:ext cx="614580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RESEARCH QUESTION 3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6377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123094" y="4826521"/>
            <a:ext cx="9580" cy="57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86088"/>
            <a:ext cx="16230600" cy="477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Research Question: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Has the overall number of reported hate crimes fluctuated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ni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ly, 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dicatin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mpor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al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or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se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onal trends?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Null Hypothesis (H₀)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The number of hate crimes has remained stable over time, showing no significant temporal or seasonal variation.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Alternative Hypothesis (H₁)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The number of hate crimes has varied significantly over time, showing clear temporal or seasonal fluctuations</a:t>
            </a: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4D4D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6486" y="1597865"/>
            <a:ext cx="149950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 for the Audience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77074"/>
            <a:ext cx="16230600" cy="299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9"/>
              </a:lnSpc>
              <a:spcBef>
                <a:spcPct val="0"/>
              </a:spcBef>
            </a:pPr>
            <a:r>
              <a:rPr lang="en-US" sz="57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 you think the number of hate crimes in the US in the past 30 years has increased or decreased?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558" y="1028700"/>
            <a:ext cx="15310884" cy="8229600"/>
          </a:xfrm>
          <a:custGeom>
            <a:avLst/>
            <a:gdLst/>
            <a:ahLst/>
            <a:cxnLst/>
            <a:rect r="r" b="b" t="t" l="l"/>
            <a:pathLst>
              <a:path h="8229600" w="15310884">
                <a:moveTo>
                  <a:pt x="0" y="0"/>
                </a:moveTo>
                <a:lnTo>
                  <a:pt x="15310884" y="0"/>
                </a:lnTo>
                <a:lnTo>
                  <a:pt x="15310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836" y="452909"/>
            <a:ext cx="9703063" cy="9509001"/>
          </a:xfrm>
          <a:custGeom>
            <a:avLst/>
            <a:gdLst/>
            <a:ahLst/>
            <a:cxnLst/>
            <a:rect r="r" b="b" t="t" l="l"/>
            <a:pathLst>
              <a:path h="9509001" w="9703063">
                <a:moveTo>
                  <a:pt x="0" y="0"/>
                </a:moveTo>
                <a:lnTo>
                  <a:pt x="9703063" y="0"/>
                </a:lnTo>
                <a:lnTo>
                  <a:pt x="9703063" y="9509002"/>
                </a:lnTo>
                <a:lnTo>
                  <a:pt x="0" y="950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51280" y="571553"/>
            <a:ext cx="7936720" cy="159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0"/>
              </a:lnSpc>
              <a:spcBef>
                <a:spcPct val="0"/>
              </a:spcBef>
            </a:pPr>
            <a:r>
              <a:rPr lang="en-US" sz="45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3.1 Linear Trend Analysis (OLS): Establishes overall upward trend in hate crimes.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8151" y="2816653"/>
            <a:ext cx="362061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 square = 0.46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F-statistic = 17.42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 = 3.76e-05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39618" y="5910960"/>
            <a:ext cx="651968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There is a small but statistically relevant increase in hate crimes over the past 30 years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1072" y="1265909"/>
            <a:ext cx="16230600" cy="8358759"/>
          </a:xfrm>
          <a:custGeom>
            <a:avLst/>
            <a:gdLst/>
            <a:ahLst/>
            <a:cxnLst/>
            <a:rect r="r" b="b" t="t" l="l"/>
            <a:pathLst>
              <a:path h="8358759" w="16230600">
                <a:moveTo>
                  <a:pt x="0" y="0"/>
                </a:moveTo>
                <a:lnTo>
                  <a:pt x="16230600" y="0"/>
                </a:lnTo>
                <a:lnTo>
                  <a:pt x="16230600" y="8358759"/>
                </a:lnTo>
                <a:lnTo>
                  <a:pt x="0" y="8358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3444" y="348894"/>
            <a:ext cx="15465856" cy="67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0"/>
              </a:lnSpc>
              <a:spcBef>
                <a:spcPct val="0"/>
              </a:spcBef>
            </a:pPr>
            <a:r>
              <a:rPr lang="en-US" sz="39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3.2 Temporal &amp; Seasonal ANOVA: Tests yearly and monthly differences, confirming significant fluctuations.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398" y="1028700"/>
            <a:ext cx="11065008" cy="8229600"/>
          </a:xfrm>
          <a:custGeom>
            <a:avLst/>
            <a:gdLst/>
            <a:ahLst/>
            <a:cxnLst/>
            <a:rect r="r" b="b" t="t" l="l"/>
            <a:pathLst>
              <a:path h="8229600" w="11065008">
                <a:moveTo>
                  <a:pt x="0" y="0"/>
                </a:moveTo>
                <a:lnTo>
                  <a:pt x="11065008" y="0"/>
                </a:lnTo>
                <a:lnTo>
                  <a:pt x="110650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65095" y="1519555"/>
            <a:ext cx="5980293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There’s a long-term upward trend (confirmed by OLS).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There are significant seasonal patterns (confirmed by ANOVA on months).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There are irregular spikes likely tied to major real-world events (reflected in residuals).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90051"/>
            <a:ext cx="6318273" cy="7368249"/>
          </a:xfrm>
          <a:custGeom>
            <a:avLst/>
            <a:gdLst/>
            <a:ahLst/>
            <a:cxnLst/>
            <a:rect r="r" b="b" t="t" l="l"/>
            <a:pathLst>
              <a:path h="7368249" w="6318273">
                <a:moveTo>
                  <a:pt x="0" y="0"/>
                </a:moveTo>
                <a:lnTo>
                  <a:pt x="6318273" y="0"/>
                </a:lnTo>
                <a:lnTo>
                  <a:pt x="6318273" y="7368249"/>
                </a:lnTo>
                <a:lnTo>
                  <a:pt x="0" y="7368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8040174" y="4892368"/>
          <a:ext cx="5657850" cy="6286500"/>
        </p:xfrm>
        <a:graphic>
          <a:graphicData uri="http://schemas.openxmlformats.org/presentationml/2006/ole">
            <p:oleObj imgW="6908800" imgH="75438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30705" y="327660"/>
            <a:ext cx="12382901" cy="141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  <a:spcBef>
                <a:spcPct val="0"/>
              </a:spcBef>
            </a:pPr>
            <a:r>
              <a:rPr lang="en-US" sz="4800">
                <a:solidFill>
                  <a:srgbClr val="FDFAFB"/>
                </a:solidFill>
                <a:latin typeface="League Gothic"/>
                <a:ea typeface="League Gothic"/>
                <a:cs typeface="League Gothic"/>
                <a:sym typeface="League Gothic"/>
              </a:rPr>
              <a:t>3.3 Multivariate Time-Series Modeling (VAR): Examines dynamic interrelationships between hate crime categories.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31723" y="1823376"/>
            <a:ext cx="989249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DFAFB"/>
                </a:solidFill>
                <a:latin typeface="Canva Sans"/>
                <a:ea typeface="Canva Sans"/>
                <a:cs typeface="Canva Sans"/>
                <a:sym typeface="Canva Sans"/>
              </a:rPr>
              <a:t>This model analyzes how multiple variables move together over time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DFAFB"/>
                </a:solidFill>
                <a:latin typeface="Canva Sans"/>
                <a:ea typeface="Canva Sans"/>
                <a:cs typeface="Canva Sans"/>
                <a:sym typeface="Canva Sans"/>
              </a:rPr>
              <a:t>The response is way too large to add to this presentation, but we added the final matrix correlation for useful insights.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94360"/>
            <a:ext cx="18288000" cy="4251960"/>
          </a:xfrm>
          <a:custGeom>
            <a:avLst/>
            <a:gdLst/>
            <a:ahLst/>
            <a:cxnLst/>
            <a:rect r="r" b="b" t="t" l="l"/>
            <a:pathLst>
              <a:path h="4251960" w="18288000">
                <a:moveTo>
                  <a:pt x="0" y="0"/>
                </a:moveTo>
                <a:lnTo>
                  <a:pt x="18288000" y="0"/>
                </a:lnTo>
                <a:lnTo>
                  <a:pt x="18288000" y="4251960"/>
                </a:lnTo>
                <a:lnTo>
                  <a:pt x="0" y="4251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46320"/>
            <a:ext cx="18288000" cy="4846320"/>
          </a:xfrm>
          <a:custGeom>
            <a:avLst/>
            <a:gdLst/>
            <a:ahLst/>
            <a:cxnLst/>
            <a:rect r="r" b="b" t="t" l="l"/>
            <a:pathLst>
              <a:path h="4846320" w="18288000">
                <a:moveTo>
                  <a:pt x="0" y="0"/>
                </a:moveTo>
                <a:lnTo>
                  <a:pt x="18288000" y="0"/>
                </a:lnTo>
                <a:lnTo>
                  <a:pt x="18288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02591" y="1239348"/>
            <a:ext cx="1839713" cy="793376"/>
          </a:xfrm>
          <a:custGeom>
            <a:avLst/>
            <a:gdLst/>
            <a:ahLst/>
            <a:cxnLst/>
            <a:rect r="r" b="b" t="t" l="l"/>
            <a:pathLst>
              <a:path h="793376" w="1839713">
                <a:moveTo>
                  <a:pt x="0" y="0"/>
                </a:moveTo>
                <a:lnTo>
                  <a:pt x="1839713" y="0"/>
                </a:lnTo>
                <a:lnTo>
                  <a:pt x="1839713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18867" y="1361531"/>
            <a:ext cx="1202020" cy="518371"/>
          </a:xfrm>
          <a:custGeom>
            <a:avLst/>
            <a:gdLst/>
            <a:ahLst/>
            <a:cxnLst/>
            <a:rect r="r" b="b" t="t" l="l"/>
            <a:pathLst>
              <a:path h="518371" w="1202020">
                <a:moveTo>
                  <a:pt x="0" y="0"/>
                </a:moveTo>
                <a:lnTo>
                  <a:pt x="1202020" y="0"/>
                </a:lnTo>
                <a:lnTo>
                  <a:pt x="1202020" y="518371"/>
                </a:lnTo>
                <a:lnTo>
                  <a:pt x="0" y="51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59007" y="5866812"/>
            <a:ext cx="1219731" cy="526009"/>
          </a:xfrm>
          <a:custGeom>
            <a:avLst/>
            <a:gdLst/>
            <a:ahLst/>
            <a:cxnLst/>
            <a:rect r="r" b="b" t="t" l="l"/>
            <a:pathLst>
              <a:path h="526009" w="1219731">
                <a:moveTo>
                  <a:pt x="0" y="0"/>
                </a:moveTo>
                <a:lnTo>
                  <a:pt x="1219731" y="0"/>
                </a:lnTo>
                <a:lnTo>
                  <a:pt x="1219731" y="526009"/>
                </a:lnTo>
                <a:lnTo>
                  <a:pt x="0" y="526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18867" y="1724621"/>
            <a:ext cx="1130973" cy="487732"/>
          </a:xfrm>
          <a:custGeom>
            <a:avLst/>
            <a:gdLst/>
            <a:ahLst/>
            <a:cxnLst/>
            <a:rect r="r" b="b" t="t" l="l"/>
            <a:pathLst>
              <a:path h="487732" w="1130973">
                <a:moveTo>
                  <a:pt x="0" y="0"/>
                </a:moveTo>
                <a:lnTo>
                  <a:pt x="1130973" y="0"/>
                </a:lnTo>
                <a:lnTo>
                  <a:pt x="1130973" y="487733"/>
                </a:lnTo>
                <a:lnTo>
                  <a:pt x="0" y="487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00504" y="1724621"/>
            <a:ext cx="1130973" cy="487732"/>
          </a:xfrm>
          <a:custGeom>
            <a:avLst/>
            <a:gdLst/>
            <a:ahLst/>
            <a:cxnLst/>
            <a:rect r="r" b="b" t="t" l="l"/>
            <a:pathLst>
              <a:path h="487732" w="1130973">
                <a:moveTo>
                  <a:pt x="0" y="0"/>
                </a:moveTo>
                <a:lnTo>
                  <a:pt x="1130973" y="0"/>
                </a:lnTo>
                <a:lnTo>
                  <a:pt x="1130973" y="487733"/>
                </a:lnTo>
                <a:lnTo>
                  <a:pt x="0" y="487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7765" y="1392170"/>
            <a:ext cx="1130973" cy="487732"/>
          </a:xfrm>
          <a:custGeom>
            <a:avLst/>
            <a:gdLst/>
            <a:ahLst/>
            <a:cxnLst/>
            <a:rect r="r" b="b" t="t" l="l"/>
            <a:pathLst>
              <a:path h="487732" w="1130973">
                <a:moveTo>
                  <a:pt x="0" y="0"/>
                </a:moveTo>
                <a:lnTo>
                  <a:pt x="1130973" y="0"/>
                </a:lnTo>
                <a:lnTo>
                  <a:pt x="1130973" y="487732"/>
                </a:lnTo>
                <a:lnTo>
                  <a:pt x="0" y="487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34840" y="6289970"/>
            <a:ext cx="1268065" cy="546853"/>
          </a:xfrm>
          <a:custGeom>
            <a:avLst/>
            <a:gdLst/>
            <a:ahLst/>
            <a:cxnLst/>
            <a:rect r="r" b="b" t="t" l="l"/>
            <a:pathLst>
              <a:path h="546853" w="1268065">
                <a:moveTo>
                  <a:pt x="0" y="0"/>
                </a:moveTo>
                <a:lnTo>
                  <a:pt x="1268066" y="0"/>
                </a:lnTo>
                <a:lnTo>
                  <a:pt x="1268066" y="546853"/>
                </a:lnTo>
                <a:lnTo>
                  <a:pt x="0" y="546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66495"/>
            <a:ext cx="18288000" cy="156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9"/>
              </a:lnSpc>
            </a:pPr>
            <a:r>
              <a:rPr lang="en-US" sz="10564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POSSIBLE IMPROVEMENTS AND IMPLICATIONS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7365"/>
            <a:ext cx="16230600" cy="739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Add current affairs and social data to try to explain gaps not explained by models.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 Include more data points over more years to improve accuracy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Remove seasonality to understand relationships between variables more clearly</a:t>
            </a:r>
          </a:p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Hate crimes are a persistent and growing social issue, and policymakers should continue to push to solve this issue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 Future studies should incorporate external variables.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1791" y="700637"/>
            <a:ext cx="5989278" cy="2263379"/>
            <a:chOff x="0" y="0"/>
            <a:chExt cx="7985704" cy="30178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4243" cy="3017838"/>
            </a:xfrm>
            <a:custGeom>
              <a:avLst/>
              <a:gdLst/>
              <a:ahLst/>
              <a:cxnLst/>
              <a:rect r="r" b="b" t="t" l="l"/>
              <a:pathLst>
                <a:path h="3017838" w="2924243">
                  <a:moveTo>
                    <a:pt x="0" y="0"/>
                  </a:moveTo>
                  <a:lnTo>
                    <a:pt x="2924243" y="0"/>
                  </a:lnTo>
                  <a:lnTo>
                    <a:pt x="2924243" y="3017838"/>
                  </a:lnTo>
                  <a:lnTo>
                    <a:pt x="0" y="3017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673" r="0" b="-22673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397933" y="790138"/>
              <a:ext cx="5587771" cy="158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INTRODUCTION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50832" y="3621275"/>
            <a:ext cx="13586336" cy="367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1"/>
              </a:lnSpc>
            </a:pPr>
            <a:r>
              <a:rPr lang="en-US" sz="4218">
                <a:solidFill>
                  <a:srgbClr val="FDFAFB"/>
                </a:solidFill>
                <a:latin typeface="Muli"/>
                <a:ea typeface="Muli"/>
                <a:cs typeface="Muli"/>
                <a:sym typeface="Muli"/>
              </a:rPr>
              <a:t>Hate crime </a:t>
            </a:r>
            <a:r>
              <a:rPr lang="en-US" sz="4218" i="true" b="true">
                <a:solidFill>
                  <a:srgbClr val="FDFAFB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Data Investigation</a:t>
            </a:r>
            <a:r>
              <a:rPr lang="en-US" sz="4218">
                <a:solidFill>
                  <a:srgbClr val="FDFAFB"/>
                </a:solidFill>
                <a:latin typeface="Muli"/>
                <a:ea typeface="Muli"/>
                <a:cs typeface="Muli"/>
                <a:sym typeface="Muli"/>
              </a:rPr>
              <a:t> using the FBI crime data explorer (CDE) API.</a:t>
            </a:r>
          </a:p>
          <a:p>
            <a:pPr algn="l">
              <a:lnSpc>
                <a:spcPts val="4851"/>
              </a:lnSpc>
            </a:pPr>
          </a:p>
          <a:p>
            <a:pPr algn="l">
              <a:lnSpc>
                <a:spcPts val="4851"/>
              </a:lnSpc>
              <a:spcBef>
                <a:spcPct val="0"/>
              </a:spcBef>
            </a:pPr>
            <a:r>
              <a:rPr lang="en-US" sz="4218">
                <a:solidFill>
                  <a:srgbClr val="FDFAFB"/>
                </a:solidFill>
                <a:latin typeface="Muli"/>
                <a:ea typeface="Muli"/>
                <a:cs typeface="Muli"/>
                <a:sym typeface="Muli"/>
              </a:rPr>
              <a:t>Goal: Pattern and Relationship </a:t>
            </a:r>
            <a:r>
              <a:rPr lang="en-US" b="true" sz="4218" i="true">
                <a:solidFill>
                  <a:srgbClr val="FDFAFB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Identification</a:t>
            </a:r>
            <a:r>
              <a:rPr lang="en-US" sz="4218">
                <a:solidFill>
                  <a:srgbClr val="FDFAFB"/>
                </a:solidFill>
                <a:latin typeface="Muli"/>
                <a:ea typeface="Muli"/>
                <a:cs typeface="Muli"/>
                <a:sym typeface="Muli"/>
              </a:rPr>
              <a:t> between </a:t>
            </a:r>
            <a:r>
              <a:rPr lang="en-US" sz="4218" i="true">
                <a:solidFill>
                  <a:srgbClr val="FDFAFB"/>
                </a:solidFill>
                <a:latin typeface="Muli Italics"/>
                <a:ea typeface="Muli Italics"/>
                <a:cs typeface="Muli Italics"/>
                <a:sym typeface="Muli Italics"/>
              </a:rPr>
              <a:t>hate crime types, offender demographics, and time trends.</a:t>
            </a:r>
          </a:p>
        </p:txBody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45547" y="1085850"/>
            <a:ext cx="11996907" cy="194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32"/>
              </a:lnSpc>
            </a:pPr>
            <a:r>
              <a:rPr lang="en-US" sz="1315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18849"/>
            <a:ext cx="1623060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RSQ1: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Reject H₀ which says that there is a significant difference in hate crime frequency across racial/ethnic groups.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RSQ2: Reject Null Hypothesis (H₀), so it means that there is correlation between intimidation and aggravated assault over time.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RSQ3: Reject Null Hypothesis (H₀) which means the number of hate crimes has varied stable over time, showing no significant temporal or seasonal variation.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6382" y="271920"/>
            <a:ext cx="9653345" cy="15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6"/>
              </a:lnSpc>
            </a:pPr>
            <a:r>
              <a:rPr lang="en-US" sz="10587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7754" y="1766430"/>
            <a:ext cx="16230600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Federal Bureau of Investigation. (n.d.). Crime Data Explorer (CDE). U.S. Department of Justice. Retrieved October 25, 2025, from https://cde.ucr.cjis.gov/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Federal Bureau of Investigation. (2023). Uniform Crime Reporting (UCR) Program. Retrieved from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www.fbi.gov/how-we-can-help-you/more-fbi-services-and-information/ucr?utm_source=chatgpt.com"/>
              </a:rPr>
              <a:t>https://www.fbi.gov/how-we-can-help-you/more-fbi-services-and-information/ucr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Federal Bureau of Investigation. (2023, February 8). Privacy Impact Assessment for the Uniform Crime Reporting (UCR) System. U.S. Department of Justice. Retrieved from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fbi.gov/file-repository/pias/pia-uniform-crime-reporting-system-020823.pdf?utm_source=chatgpt.com"/>
              </a:rPr>
              <a:t>https://www.fbi.gov/file-repository/pias/pia-uniform-crime-reporting-system-020823.pdf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AutoNum type="arabicPeriod" startAt="1"/>
            </a:pP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Federal Bureau of Investigation. (n.d.). Hate Crime Statistics Program Methodology. Retrieved from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ucr.fbi.gov/hate-crime/2018/resource-pages/methodology?utm_source=chatgpt.com"/>
              </a:rPr>
              <a:t>https://ucr.fbi.gov/hate-crime/2018/resource-pages/methodology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4586" y="4273591"/>
            <a:ext cx="13658828" cy="275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3633" y="3561233"/>
            <a:ext cx="8380734" cy="62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WE WANT TO SAY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48816" y="6857932"/>
            <a:ext cx="4190367" cy="30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799" spc="26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FOR YOUR ATTENTION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064" y="407398"/>
            <a:ext cx="11461408" cy="1850017"/>
            <a:chOff x="0" y="0"/>
            <a:chExt cx="15281877" cy="24666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0841" cy="2466690"/>
            </a:xfrm>
            <a:custGeom>
              <a:avLst/>
              <a:gdLst/>
              <a:ahLst/>
              <a:cxnLst/>
              <a:rect r="r" b="b" t="t" l="l"/>
              <a:pathLst>
                <a:path h="2466690" w="4380841">
                  <a:moveTo>
                    <a:pt x="0" y="0"/>
                  </a:moveTo>
                  <a:lnTo>
                    <a:pt x="4380841" y="0"/>
                  </a:lnTo>
                  <a:lnTo>
                    <a:pt x="4380841" y="2466690"/>
                  </a:lnTo>
                  <a:lnTo>
                    <a:pt x="0" y="2466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162027" y="453353"/>
              <a:ext cx="12119850" cy="158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00"/>
                </a:lnSpc>
              </a:pPr>
              <a:r>
                <a:rPr lang="en-US" sz="8000">
                  <a:solidFill>
                    <a:srgbClr val="FFFFFF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DATA COLLECTION &amp; CLEANING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93526" y="2108190"/>
            <a:ext cx="9525" cy="2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867773" y="5495925"/>
            <a:ext cx="2494738" cy="2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554230" y="2108190"/>
            <a:ext cx="9525" cy="2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000557"/>
            <a:ext cx="4548138" cy="3142943"/>
            <a:chOff x="0" y="0"/>
            <a:chExt cx="6064184" cy="41905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812871"/>
              <a:ext cx="6064184" cy="3377719"/>
            </a:xfrm>
            <a:custGeom>
              <a:avLst/>
              <a:gdLst/>
              <a:ahLst/>
              <a:cxnLst/>
              <a:rect r="r" b="b" t="t" l="l"/>
              <a:pathLst>
                <a:path h="3377719" w="6064184">
                  <a:moveTo>
                    <a:pt x="0" y="0"/>
                  </a:moveTo>
                  <a:lnTo>
                    <a:pt x="6064184" y="0"/>
                  </a:lnTo>
                  <a:lnTo>
                    <a:pt x="6064184" y="3377719"/>
                  </a:lnTo>
                  <a:lnTo>
                    <a:pt x="0" y="337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77775" y="-57150"/>
              <a:ext cx="430437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Necessary Libraries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1895" y="5143500"/>
            <a:ext cx="4544944" cy="4144676"/>
            <a:chOff x="0" y="0"/>
            <a:chExt cx="6059925" cy="55262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011524"/>
              <a:ext cx="6059925" cy="4514711"/>
            </a:xfrm>
            <a:custGeom>
              <a:avLst/>
              <a:gdLst/>
              <a:ahLst/>
              <a:cxnLst/>
              <a:rect r="r" b="b" t="t" l="l"/>
              <a:pathLst>
                <a:path h="4514711" w="6059925">
                  <a:moveTo>
                    <a:pt x="0" y="0"/>
                  </a:moveTo>
                  <a:lnTo>
                    <a:pt x="6059925" y="0"/>
                  </a:lnTo>
                  <a:lnTo>
                    <a:pt x="6059925" y="4514711"/>
                  </a:lnTo>
                  <a:lnTo>
                    <a:pt x="0" y="4514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91300" y="-57150"/>
              <a:ext cx="407732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Data to collect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429038" y="5645150"/>
            <a:ext cx="7915061" cy="4511585"/>
          </a:xfrm>
          <a:custGeom>
            <a:avLst/>
            <a:gdLst/>
            <a:ahLst/>
            <a:cxnLst/>
            <a:rect r="r" b="b" t="t" l="l"/>
            <a:pathLst>
              <a:path h="4511585" w="7915061">
                <a:moveTo>
                  <a:pt x="0" y="0"/>
                </a:moveTo>
                <a:lnTo>
                  <a:pt x="7915061" y="0"/>
                </a:lnTo>
                <a:lnTo>
                  <a:pt x="7915061" y="4511585"/>
                </a:lnTo>
                <a:lnTo>
                  <a:pt x="0" y="451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29038" y="2081635"/>
            <a:ext cx="6809032" cy="3563515"/>
          </a:xfrm>
          <a:custGeom>
            <a:avLst/>
            <a:gdLst/>
            <a:ahLst/>
            <a:cxnLst/>
            <a:rect r="r" b="b" t="t" l="l"/>
            <a:pathLst>
              <a:path h="3563515" w="6809032">
                <a:moveTo>
                  <a:pt x="0" y="0"/>
                </a:moveTo>
                <a:lnTo>
                  <a:pt x="6809032" y="0"/>
                </a:lnTo>
                <a:lnTo>
                  <a:pt x="6809032" y="3563515"/>
                </a:lnTo>
                <a:lnTo>
                  <a:pt x="0" y="3563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81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67205" y="2788272"/>
            <a:ext cx="4560994" cy="151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Automated Data Collection Loop (1995-2024)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064" y="407398"/>
            <a:ext cx="11461408" cy="1850017"/>
            <a:chOff x="0" y="0"/>
            <a:chExt cx="15281877" cy="24666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0841" cy="2466690"/>
            </a:xfrm>
            <a:custGeom>
              <a:avLst/>
              <a:gdLst/>
              <a:ahLst/>
              <a:cxnLst/>
              <a:rect r="r" b="b" t="t" l="l"/>
              <a:pathLst>
                <a:path h="2466690" w="4380841">
                  <a:moveTo>
                    <a:pt x="0" y="0"/>
                  </a:moveTo>
                  <a:lnTo>
                    <a:pt x="4380841" y="0"/>
                  </a:lnTo>
                  <a:lnTo>
                    <a:pt x="4380841" y="2466690"/>
                  </a:lnTo>
                  <a:lnTo>
                    <a:pt x="0" y="2466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162027" y="453353"/>
              <a:ext cx="12119850" cy="158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00"/>
                </a:lnSpc>
              </a:pPr>
              <a:r>
                <a:rPr lang="en-US" sz="8000">
                  <a:solidFill>
                    <a:srgbClr val="FFFFFF"/>
                  </a:solidFill>
                  <a:latin typeface="League Gothic"/>
                  <a:ea typeface="League Gothic"/>
                  <a:cs typeface="League Gothic"/>
                  <a:sym typeface="League Gothic"/>
                </a:rPr>
                <a:t>DATA COLLECTION &amp; CLEANING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32409" y="3183356"/>
            <a:ext cx="13206401" cy="6074944"/>
          </a:xfrm>
          <a:custGeom>
            <a:avLst/>
            <a:gdLst/>
            <a:ahLst/>
            <a:cxnLst/>
            <a:rect r="r" b="b" t="t" l="l"/>
            <a:pathLst>
              <a:path h="6074944" w="13206401">
                <a:moveTo>
                  <a:pt x="0" y="0"/>
                </a:moveTo>
                <a:lnTo>
                  <a:pt x="13206401" y="0"/>
                </a:lnTo>
                <a:lnTo>
                  <a:pt x="13206401" y="6074944"/>
                </a:lnTo>
                <a:lnTo>
                  <a:pt x="0" y="6074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32409" y="2200265"/>
            <a:ext cx="70115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Top 7 Hate Crime Categories by Frequency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954" y="-375292"/>
            <a:ext cx="1871990" cy="2807984"/>
          </a:xfrm>
          <a:custGeom>
            <a:avLst/>
            <a:gdLst/>
            <a:ahLst/>
            <a:cxnLst/>
            <a:rect r="r" b="b" t="t" l="l"/>
            <a:pathLst>
              <a:path h="2807984" w="1871990">
                <a:moveTo>
                  <a:pt x="0" y="0"/>
                </a:moveTo>
                <a:lnTo>
                  <a:pt x="1871989" y="0"/>
                </a:lnTo>
                <a:lnTo>
                  <a:pt x="1871989" y="2807984"/>
                </a:lnTo>
                <a:lnTo>
                  <a:pt x="0" y="2807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2694" y="2432692"/>
            <a:ext cx="4914987" cy="2442554"/>
          </a:xfrm>
          <a:custGeom>
            <a:avLst/>
            <a:gdLst/>
            <a:ahLst/>
            <a:cxnLst/>
            <a:rect r="r" b="b" t="t" l="l"/>
            <a:pathLst>
              <a:path h="2442554" w="4914987">
                <a:moveTo>
                  <a:pt x="0" y="0"/>
                </a:moveTo>
                <a:lnTo>
                  <a:pt x="4914987" y="0"/>
                </a:lnTo>
                <a:lnTo>
                  <a:pt x="4914987" y="2442554"/>
                </a:lnTo>
                <a:lnTo>
                  <a:pt x="0" y="244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650" y="5026792"/>
            <a:ext cx="9139238" cy="3130175"/>
          </a:xfrm>
          <a:custGeom>
            <a:avLst/>
            <a:gdLst/>
            <a:ahLst/>
            <a:cxnLst/>
            <a:rect r="r" b="b" t="t" l="l"/>
            <a:pathLst>
              <a:path h="3130175" w="9139238">
                <a:moveTo>
                  <a:pt x="0" y="0"/>
                </a:moveTo>
                <a:lnTo>
                  <a:pt x="9139238" y="0"/>
                </a:lnTo>
                <a:lnTo>
                  <a:pt x="9139238" y="3130175"/>
                </a:lnTo>
                <a:lnTo>
                  <a:pt x="0" y="313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6888" y="5026792"/>
            <a:ext cx="8645380" cy="3130175"/>
          </a:xfrm>
          <a:custGeom>
            <a:avLst/>
            <a:gdLst/>
            <a:ahLst/>
            <a:cxnLst/>
            <a:rect r="r" b="b" t="t" l="l"/>
            <a:pathLst>
              <a:path h="3130175" w="8645380">
                <a:moveTo>
                  <a:pt x="0" y="0"/>
                </a:moveTo>
                <a:lnTo>
                  <a:pt x="8645379" y="0"/>
                </a:lnTo>
                <a:lnTo>
                  <a:pt x="8645379" y="3130175"/>
                </a:lnTo>
                <a:lnTo>
                  <a:pt x="0" y="3130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4" t="0" r="-5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994275"/>
            <a:ext cx="9525" cy="2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93571" y="5577864"/>
            <a:ext cx="95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986668" y="459379"/>
            <a:ext cx="821749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3034" y="1799228"/>
            <a:ext cx="479464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Creating a Hate Crime Database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7681" y="2835262"/>
            <a:ext cx="11224586" cy="158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000" indent="-324500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Combine</a:t>
            </a:r>
            <a:r>
              <a:rPr lang="en-US" sz="300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 6 key datasets into one master DataFrame</a:t>
            </a:r>
          </a:p>
          <a:p>
            <a:pPr algn="l" marL="649000" indent="-324500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Added monthly total counts as a reference column</a:t>
            </a:r>
          </a:p>
          <a:p>
            <a:pPr algn="l" marL="649000" indent="-324500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Prepared a clean, unified table for further statistical analysis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954" y="-375292"/>
            <a:ext cx="1871990" cy="2807984"/>
          </a:xfrm>
          <a:custGeom>
            <a:avLst/>
            <a:gdLst/>
            <a:ahLst/>
            <a:cxnLst/>
            <a:rect r="r" b="b" t="t" l="l"/>
            <a:pathLst>
              <a:path h="2807984" w="1871990">
                <a:moveTo>
                  <a:pt x="0" y="0"/>
                </a:moveTo>
                <a:lnTo>
                  <a:pt x="1871989" y="0"/>
                </a:lnTo>
                <a:lnTo>
                  <a:pt x="1871989" y="2807984"/>
                </a:lnTo>
                <a:lnTo>
                  <a:pt x="0" y="2807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9724" y="3452396"/>
            <a:ext cx="10107660" cy="4965388"/>
          </a:xfrm>
          <a:custGeom>
            <a:avLst/>
            <a:gdLst/>
            <a:ahLst/>
            <a:cxnLst/>
            <a:rect r="r" b="b" t="t" l="l"/>
            <a:pathLst>
              <a:path h="4965388" w="10107660">
                <a:moveTo>
                  <a:pt x="0" y="0"/>
                </a:moveTo>
                <a:lnTo>
                  <a:pt x="10107660" y="0"/>
                </a:lnTo>
                <a:lnTo>
                  <a:pt x="10107660" y="4965388"/>
                </a:lnTo>
                <a:lnTo>
                  <a:pt x="0" y="4965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25871" y="6493680"/>
            <a:ext cx="10938361" cy="5738676"/>
          </a:xfrm>
          <a:custGeom>
            <a:avLst/>
            <a:gdLst/>
            <a:ahLst/>
            <a:cxnLst/>
            <a:rect r="r" b="b" t="t" l="l"/>
            <a:pathLst>
              <a:path h="5738676" w="10938361">
                <a:moveTo>
                  <a:pt x="0" y="0"/>
                </a:moveTo>
                <a:lnTo>
                  <a:pt x="10938361" y="0"/>
                </a:lnTo>
                <a:lnTo>
                  <a:pt x="10938361" y="5738677"/>
                </a:lnTo>
                <a:lnTo>
                  <a:pt x="0" y="5738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77384" y="2167666"/>
            <a:ext cx="6281916" cy="6250117"/>
            <a:chOff x="0" y="0"/>
            <a:chExt cx="1654497" cy="16461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4496" cy="1646121"/>
            </a:xfrm>
            <a:custGeom>
              <a:avLst/>
              <a:gdLst/>
              <a:ahLst/>
              <a:cxnLst/>
              <a:rect r="r" b="b" t="t" l="l"/>
              <a:pathLst>
                <a:path h="1646121" w="1654496">
                  <a:moveTo>
                    <a:pt x="0" y="0"/>
                  </a:moveTo>
                  <a:lnTo>
                    <a:pt x="1654496" y="0"/>
                  </a:lnTo>
                  <a:lnTo>
                    <a:pt x="1654496" y="1646121"/>
                  </a:lnTo>
                  <a:lnTo>
                    <a:pt x="0" y="1646121"/>
                  </a:lnTo>
                  <a:close/>
                </a:path>
              </a:pathLst>
            </a:custGeom>
            <a:solidFill>
              <a:srgbClr val="4D4D4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80975"/>
              <a:ext cx="1654497" cy="1827096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 marL="561337" indent="-280669" lvl="1">
                <a:lnSpc>
                  <a:spcPts val="4965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Created a line chart showing the total number of hate crimes per month.</a:t>
              </a:r>
            </a:p>
            <a:p>
              <a:pPr algn="l" marL="561337" indent="-280669" lvl="1">
                <a:lnSpc>
                  <a:spcPts val="4965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plot reveals how hate crimes fluctuate over time, showing visible ups and downs rather than a flat trend.</a:t>
              </a:r>
            </a:p>
            <a:p>
              <a:pPr algn="l" marL="561337" indent="-280669" lvl="1">
                <a:lnSpc>
                  <a:spcPts val="4965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Serves as an overview before testing the hypotheses.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39238" y="4994275"/>
            <a:ext cx="9525" cy="2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893571" y="5577864"/>
            <a:ext cx="95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86668" y="459379"/>
            <a:ext cx="821749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EXPLORATORY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6718" y="2577666"/>
            <a:ext cx="8873671" cy="55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2"/>
              </a:lnSpc>
            </a:pPr>
            <a:r>
              <a:rPr lang="en-US" sz="3294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Trend of Total Hate Crime Incidents Over Time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4D4D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6486" y="2218380"/>
            <a:ext cx="149950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 for the Audience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029200"/>
            <a:ext cx="16230600" cy="19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9"/>
              </a:lnSpc>
              <a:spcBef>
                <a:spcPct val="0"/>
              </a:spcBef>
            </a:pPr>
            <a:r>
              <a:rPr lang="en-US" sz="57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Why do you think there are spikes in the following graph on the next page?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82688"/>
            <a:ext cx="1871990" cy="2807984"/>
          </a:xfrm>
          <a:custGeom>
            <a:avLst/>
            <a:gdLst/>
            <a:ahLst/>
            <a:cxnLst/>
            <a:rect r="r" b="b" t="t" l="l"/>
            <a:pathLst>
              <a:path h="2807984" w="1871990">
                <a:moveTo>
                  <a:pt x="0" y="0"/>
                </a:moveTo>
                <a:lnTo>
                  <a:pt x="1871990" y="0"/>
                </a:lnTo>
                <a:lnTo>
                  <a:pt x="1871990" y="2807984"/>
                </a:lnTo>
                <a:lnTo>
                  <a:pt x="0" y="2807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4994275"/>
            <a:ext cx="9525" cy="2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893571" y="5577864"/>
            <a:ext cx="952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01069" y="1158961"/>
            <a:ext cx="106985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EDA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87900" y="1028700"/>
            <a:ext cx="13918985" cy="8229600"/>
          </a:xfrm>
          <a:custGeom>
            <a:avLst/>
            <a:gdLst/>
            <a:ahLst/>
            <a:cxnLst/>
            <a:rect r="r" b="b" t="t" l="l"/>
            <a:pathLst>
              <a:path h="8229600" w="13918985">
                <a:moveTo>
                  <a:pt x="0" y="0"/>
                </a:moveTo>
                <a:lnTo>
                  <a:pt x="13918985" y="0"/>
                </a:lnTo>
                <a:lnTo>
                  <a:pt x="13918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DAG2fKv3i9g</dc:identifier>
  <dcterms:modified xsi:type="dcterms:W3CDTF">2011-08-01T06:04:30Z</dcterms:modified>
  <cp:revision>1</cp:revision>
  <dc:title>Python for Data Science Presentation Group 2</dc:title>
</cp:coreProperties>
</file>